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</p:sldMasterIdLst>
  <p:sldIdLst>
    <p:sldId id="278" r:id="rId3"/>
    <p:sldId id="275" r:id="rId4"/>
    <p:sldId id="256" r:id="rId5"/>
    <p:sldId id="284" r:id="rId6"/>
    <p:sldId id="276" r:id="rId7"/>
    <p:sldId id="259" r:id="rId8"/>
    <p:sldId id="261" r:id="rId9"/>
    <p:sldId id="260" r:id="rId10"/>
    <p:sldId id="262" r:id="rId11"/>
    <p:sldId id="264" r:id="rId12"/>
    <p:sldId id="274" r:id="rId13"/>
    <p:sldId id="265" r:id="rId14"/>
    <p:sldId id="279" r:id="rId15"/>
    <p:sldId id="281" r:id="rId16"/>
    <p:sldId id="283" r:id="rId17"/>
    <p:sldId id="282" r:id="rId18"/>
    <p:sldId id="285" r:id="rId19"/>
    <p:sldId id="286" r:id="rId20"/>
    <p:sldId id="277" r:id="rId21"/>
  </p:sldIdLst>
  <p:sldSz cx="18288000" cy="10287000"/>
  <p:notesSz cx="18288000" cy="10287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2679"/>
    <a:srgbClr val="B1B6D3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052" autoAdjust="0"/>
    <p:restoredTop sz="94660"/>
  </p:normalViewPr>
  <p:slideViewPr>
    <p:cSldViewPr>
      <p:cViewPr varScale="1">
        <p:scale>
          <a:sx n="34" d="100"/>
          <a:sy n="34" d="100"/>
        </p:scale>
        <p:origin x="519" y="3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10/17/2024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33053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5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5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10/17/2024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5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10/17/2024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10/17/2024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BFB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28694" y="1760761"/>
            <a:ext cx="16230600" cy="38735"/>
          </a:xfrm>
          <a:custGeom>
            <a:avLst/>
            <a:gdLst/>
            <a:ahLst/>
            <a:cxnLst/>
            <a:rect l="l" t="t" r="r" b="b"/>
            <a:pathLst>
              <a:path w="16230600" h="38735">
                <a:moveTo>
                  <a:pt x="0" y="38508"/>
                </a:moveTo>
                <a:lnTo>
                  <a:pt x="16230593" y="0"/>
                </a:lnTo>
              </a:path>
            </a:pathLst>
          </a:custGeom>
          <a:ln w="9524">
            <a:solidFill>
              <a:srgbClr val="1726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168649" y="8794171"/>
            <a:ext cx="2114549" cy="56197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94171" y="982922"/>
            <a:ext cx="5759450" cy="5918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700" b="0" i="0">
                <a:solidFill>
                  <a:srgbClr val="172679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172679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15695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700" b="0" i="0">
                <a:solidFill>
                  <a:srgbClr val="172679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172679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17136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700" b="0" i="0">
                <a:solidFill>
                  <a:srgbClr val="172679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10/17/2024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61848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700" b="0" i="0">
                <a:solidFill>
                  <a:srgbClr val="172679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10/17/2024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55074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13" Type="http://schemas.openxmlformats.org/officeDocument/2006/relationships/image" Target="../media/image7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12" Type="http://schemas.openxmlformats.org/officeDocument/2006/relationships/image" Target="../media/image6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jp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9.jpg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jpg"/><Relationship Id="rId14" Type="http://schemas.openxmlformats.org/officeDocument/2006/relationships/image" Target="../media/image8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213900" y="2732161"/>
            <a:ext cx="5594543" cy="146684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146186" y="6511068"/>
            <a:ext cx="4109769" cy="1278234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120667" y="4598117"/>
            <a:ext cx="4208270" cy="1619249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725618" y="9555819"/>
            <a:ext cx="2257424" cy="514349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9675965" y="2671846"/>
            <a:ext cx="5196192" cy="1466849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9620773" y="6368874"/>
            <a:ext cx="5064179" cy="1333499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9598932" y="4487096"/>
            <a:ext cx="4802180" cy="1533524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3251898" y="8301566"/>
            <a:ext cx="3694131" cy="1316239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9782044" y="8185976"/>
            <a:ext cx="1573093" cy="163143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330112" y="428027"/>
            <a:ext cx="11627774" cy="16281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5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4400" y="2366010"/>
            <a:ext cx="1645920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BFB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28694" y="1760761"/>
            <a:ext cx="16230600" cy="38735"/>
          </a:xfrm>
          <a:custGeom>
            <a:avLst/>
            <a:gdLst/>
            <a:ahLst/>
            <a:cxnLst/>
            <a:rect l="l" t="t" r="r" b="b"/>
            <a:pathLst>
              <a:path w="16230600" h="38735">
                <a:moveTo>
                  <a:pt x="0" y="38508"/>
                </a:moveTo>
                <a:lnTo>
                  <a:pt x="16230593" y="0"/>
                </a:lnTo>
              </a:path>
            </a:pathLst>
          </a:custGeom>
          <a:ln w="9524">
            <a:solidFill>
              <a:srgbClr val="1726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94171" y="982922"/>
            <a:ext cx="12778740" cy="5918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700" b="0" i="0">
                <a:solidFill>
                  <a:srgbClr val="172679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620390" y="2101945"/>
            <a:ext cx="10628630" cy="2654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172679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63376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yc.gov/site/planning/plans/city-of-yes/city-of-yes-housing-opportunity.page" TargetMode="External"/><Relationship Id="rId2" Type="http://schemas.openxmlformats.org/officeDocument/2006/relationships/hyperlink" Target="https://chpcny.org/policy-and-testimony/city-of-yes-housing-opportunity/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storymaps.arcgis.com/stories/f266a53c9cda42d5b7f63b57dc08f849" TargetMode="External"/><Relationship Id="rId4" Type="http://schemas.openxmlformats.org/officeDocument/2006/relationships/hyperlink" Target="https://www.nyc.gov/assets/planning/download/pdf/plans-studies/city-of-yes/housing-opportunity/housing-opportunity-guide-illustrated.pdf?r=1001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Richard@capalino.com" TargetMode="External"/><Relationship Id="rId2" Type="http://schemas.openxmlformats.org/officeDocument/2006/relationships/hyperlink" Target="mailto:Brian@capalino.com" TargetMode="Externa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168649" y="8794171"/>
            <a:ext cx="2114549" cy="56197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n-US" spc="260" dirty="0"/>
              <a:t>Welcome - Agenda</a:t>
            </a:r>
            <a:endParaRPr spc="315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A8B92F-E98B-DFB6-53F2-74BE6E0CAC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20390" y="2101945"/>
            <a:ext cx="15662808" cy="5355312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/>
              <a:t>Welcome Context and the Housing Crisis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Public Review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City Planning Modifications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City Council Review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Q/A – put them in the chat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  <a:tabLst>
                <a:tab pos="3094038" algn="l"/>
              </a:tabLs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2042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168649" y="8794171"/>
            <a:ext cx="2114549" cy="56197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n-US" spc="260" dirty="0"/>
              <a:t>UAP</a:t>
            </a:r>
            <a:endParaRPr spc="315" dirty="0"/>
          </a:p>
        </p:txBody>
      </p:sp>
      <p:sp>
        <p:nvSpPr>
          <p:cNvPr id="8" name="object 8"/>
          <p:cNvSpPr txBox="1">
            <a:spLocks noGrp="1"/>
          </p:cNvSpPr>
          <p:nvPr>
            <p:ph type="body" idx="1"/>
          </p:nvPr>
        </p:nvSpPr>
        <p:spPr>
          <a:xfrm>
            <a:off x="9525000" y="2476500"/>
            <a:ext cx="8190230" cy="5472651"/>
          </a:xfrm>
          <a:prstGeom prst="rect">
            <a:avLst/>
          </a:prstGeom>
        </p:spPr>
        <p:txBody>
          <a:bodyPr vert="horz" wrap="square" lIns="0" tIns="243204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914"/>
              </a:spcBef>
              <a:buFont typeface="Arial" panose="020B0604020202020204" pitchFamily="34" charset="0"/>
              <a:buChar char="•"/>
            </a:pPr>
            <a:r>
              <a:rPr lang="en-US" spc="110" dirty="0"/>
              <a:t>9 supported and 12 supported with conditions. 8 opposed and 9 opposed with conditions. </a:t>
            </a:r>
          </a:p>
          <a:p>
            <a:pPr marL="469900" indent="-457200">
              <a:lnSpc>
                <a:spcPct val="100000"/>
              </a:lnSpc>
              <a:spcBef>
                <a:spcPts val="1914"/>
              </a:spcBef>
              <a:buFont typeface="Arial" panose="020B0604020202020204" pitchFamily="34" charset="0"/>
              <a:buChar char="•"/>
            </a:pPr>
            <a:r>
              <a:rPr lang="en-US" spc="110" dirty="0"/>
              <a:t>Communities want more affordability and less density. They also expressed concern about institutional builders like universities abusing the program</a:t>
            </a:r>
          </a:p>
          <a:p>
            <a:pPr marL="469900" indent="-457200">
              <a:lnSpc>
                <a:spcPct val="100000"/>
              </a:lnSpc>
              <a:spcBef>
                <a:spcPts val="1914"/>
              </a:spcBef>
              <a:buFont typeface="Arial" panose="020B0604020202020204" pitchFamily="34" charset="0"/>
              <a:buChar char="•"/>
            </a:pPr>
            <a:r>
              <a:rPr lang="en-US" spc="110" dirty="0"/>
              <a:t>BPs generally supported. However, there were concerns about the affordability levels, and restricting the use near light sensitive sites like botanical gardens. </a:t>
            </a:r>
            <a:endParaRPr spc="240" dirty="0"/>
          </a:p>
        </p:txBody>
      </p:sp>
      <p:pic>
        <p:nvPicPr>
          <p:cNvPr id="6" name="Picture 5" descr="A map of different countries/regions&#10;&#10;Description automatically generated">
            <a:extLst>
              <a:ext uri="{FF2B5EF4-FFF2-40B4-BE49-F238E27FC236}">
                <a16:creationId xmlns:a16="http://schemas.microsoft.com/office/drawing/2014/main" id="{8F329C16-B14C-81BD-B0AA-6670CAB03F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4" t="18914" r="49020" b="9116"/>
          <a:stretch/>
        </p:blipFill>
        <p:spPr>
          <a:xfrm>
            <a:off x="616772" y="1866899"/>
            <a:ext cx="8146229" cy="8055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8544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168649" y="8794171"/>
            <a:ext cx="2114549" cy="56197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66800" y="1275081"/>
            <a:ext cx="12778740" cy="59181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n-US" spc="260" dirty="0"/>
              <a:t>Residential Conversions</a:t>
            </a:r>
            <a:endParaRPr spc="315" dirty="0"/>
          </a:p>
        </p:txBody>
      </p:sp>
      <p:sp>
        <p:nvSpPr>
          <p:cNvPr id="8" name="object 8"/>
          <p:cNvSpPr txBox="1">
            <a:spLocks noGrp="1"/>
          </p:cNvSpPr>
          <p:nvPr>
            <p:ph type="body" idx="1"/>
          </p:nvPr>
        </p:nvSpPr>
        <p:spPr>
          <a:xfrm>
            <a:off x="9525000" y="2476500"/>
            <a:ext cx="8190230" cy="7008969"/>
          </a:xfrm>
          <a:prstGeom prst="rect">
            <a:avLst/>
          </a:prstGeom>
        </p:spPr>
        <p:txBody>
          <a:bodyPr vert="horz" wrap="square" lIns="0" tIns="243204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914"/>
              </a:spcBef>
              <a:buFont typeface="Arial" panose="020B0604020202020204" pitchFamily="34" charset="0"/>
              <a:buChar char="•"/>
            </a:pPr>
            <a:r>
              <a:rPr lang="en-US" spc="110" dirty="0"/>
              <a:t>17 supported and 6 supported with conditions. 4 opposed and 6 opposed with conditions</a:t>
            </a:r>
          </a:p>
          <a:p>
            <a:pPr marL="469900" indent="-457200">
              <a:lnSpc>
                <a:spcPct val="100000"/>
              </a:lnSpc>
              <a:spcBef>
                <a:spcPts val="1914"/>
              </a:spcBef>
              <a:buFont typeface="Arial" panose="020B0604020202020204" pitchFamily="34" charset="0"/>
              <a:buChar char="•"/>
            </a:pPr>
            <a:r>
              <a:rPr lang="en-US" spc="110" dirty="0"/>
              <a:t>Communities want more affordability or conversions only through rezonings. Other communities felt it should be for any building 35 years or older. </a:t>
            </a:r>
          </a:p>
          <a:p>
            <a:pPr marL="469900" indent="-457200">
              <a:lnSpc>
                <a:spcPct val="100000"/>
              </a:lnSpc>
              <a:spcBef>
                <a:spcPts val="1914"/>
              </a:spcBef>
              <a:buFont typeface="Arial" panose="020B0604020202020204" pitchFamily="34" charset="0"/>
              <a:buChar char="•"/>
            </a:pPr>
            <a:r>
              <a:rPr lang="en-US" spc="110" dirty="0"/>
              <a:t>The Manhattan Borough President suggested that there be a sunset date to study the impact on pubic spaces and historic districts. The Brooklyn BP wanted to remove IBZs and the Bronx BP suggested a 30-year rolling rate. </a:t>
            </a:r>
          </a:p>
          <a:p>
            <a:pPr marL="469900" indent="-457200">
              <a:lnSpc>
                <a:spcPct val="100000"/>
              </a:lnSpc>
              <a:spcBef>
                <a:spcPts val="1914"/>
              </a:spcBef>
              <a:buFont typeface="Arial" panose="020B0604020202020204" pitchFamily="34" charset="0"/>
              <a:buChar char="•"/>
            </a:pPr>
            <a:endParaRPr lang="en-US" spc="110" dirty="0"/>
          </a:p>
        </p:txBody>
      </p:sp>
      <p:pic>
        <p:nvPicPr>
          <p:cNvPr id="6" name="Picture 5" descr="A map of different countries/regions&#10;&#10;Description automatically generated">
            <a:extLst>
              <a:ext uri="{FF2B5EF4-FFF2-40B4-BE49-F238E27FC236}">
                <a16:creationId xmlns:a16="http://schemas.microsoft.com/office/drawing/2014/main" id="{011DD0EB-7D4B-3877-B22B-CD1A293700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2" t="20454" r="49047" b="8118"/>
          <a:stretch/>
        </p:blipFill>
        <p:spPr>
          <a:xfrm>
            <a:off x="0" y="1885270"/>
            <a:ext cx="8190230" cy="8490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8098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168649" y="8794171"/>
            <a:ext cx="2114549" cy="56197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n-US" spc="260" dirty="0"/>
              <a:t>Parking</a:t>
            </a:r>
            <a:endParaRPr spc="315" dirty="0"/>
          </a:p>
        </p:txBody>
      </p:sp>
      <p:sp>
        <p:nvSpPr>
          <p:cNvPr id="8" name="object 8"/>
          <p:cNvSpPr txBox="1">
            <a:spLocks noGrp="1"/>
          </p:cNvSpPr>
          <p:nvPr>
            <p:ph type="body" idx="1"/>
          </p:nvPr>
        </p:nvSpPr>
        <p:spPr>
          <a:xfrm>
            <a:off x="9525000" y="2476500"/>
            <a:ext cx="8190230" cy="6334425"/>
          </a:xfrm>
          <a:prstGeom prst="rect">
            <a:avLst/>
          </a:prstGeom>
        </p:spPr>
        <p:txBody>
          <a:bodyPr vert="horz" wrap="square" lIns="0" tIns="243204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914"/>
              </a:spcBef>
              <a:buFont typeface="Arial" panose="020B0604020202020204" pitchFamily="34" charset="0"/>
              <a:buChar char="•"/>
            </a:pPr>
            <a:r>
              <a:rPr lang="en-US" spc="110" dirty="0"/>
              <a:t>11 in supported and 2 supported with conditions. 23 opposed and 4 opposed with conditions. </a:t>
            </a:r>
          </a:p>
          <a:p>
            <a:pPr marL="469900" indent="-457200">
              <a:lnSpc>
                <a:spcPct val="100000"/>
              </a:lnSpc>
              <a:spcBef>
                <a:spcPts val="1914"/>
              </a:spcBef>
              <a:buFont typeface="Arial" panose="020B0604020202020204" pitchFamily="34" charset="0"/>
              <a:buChar char="•"/>
            </a:pPr>
            <a:r>
              <a:rPr lang="en-US" spc="110" dirty="0"/>
              <a:t>Communities expressed concern about the influx of cars. </a:t>
            </a:r>
          </a:p>
          <a:p>
            <a:pPr marL="469900" indent="-457200">
              <a:lnSpc>
                <a:spcPct val="100000"/>
              </a:lnSpc>
              <a:spcBef>
                <a:spcPts val="1914"/>
              </a:spcBef>
              <a:buFont typeface="Arial" panose="020B0604020202020204" pitchFamily="34" charset="0"/>
              <a:buChar char="•"/>
            </a:pPr>
            <a:r>
              <a:rPr lang="en-US" spc="110" dirty="0"/>
              <a:t>Brooklyn BP recommended that existing parking should be a neighborhood resource. Queens Borough President believes the change should only happen near public transit. And the Manhattan Borough President expressed a need for better public transit and more municipal parking lots. </a:t>
            </a:r>
            <a:endParaRPr spc="240" dirty="0"/>
          </a:p>
        </p:txBody>
      </p:sp>
      <p:pic>
        <p:nvPicPr>
          <p:cNvPr id="5" name="Picture 4" descr="A map of different countries/regions&#10;&#10;Description automatically generated">
            <a:extLst>
              <a:ext uri="{FF2B5EF4-FFF2-40B4-BE49-F238E27FC236}">
                <a16:creationId xmlns:a16="http://schemas.microsoft.com/office/drawing/2014/main" id="{AF60BA9D-89FB-02A7-45A5-992D706ACD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5" t="16158" r="49630" b="9155"/>
          <a:stretch/>
        </p:blipFill>
        <p:spPr>
          <a:xfrm>
            <a:off x="343451" y="1866900"/>
            <a:ext cx="7809949" cy="830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051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168649" y="8794171"/>
            <a:ext cx="2114549" cy="56197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n-US" spc="260" dirty="0"/>
              <a:t>Agenda</a:t>
            </a:r>
            <a:endParaRPr spc="315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A8B92F-E98B-DFB6-53F2-74BE6E0CAC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20390" y="2101945"/>
            <a:ext cx="15662808" cy="5355312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Context and the Housing Crisis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Public Review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/>
              <a:t>City Planning Modifications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City Council Review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Q/A – put them in the chat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  <a:tabLst>
                <a:tab pos="3094038" algn="l"/>
              </a:tabLs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7051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30112" y="428027"/>
            <a:ext cx="11442065" cy="1628139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80"/>
              </a:spcBef>
            </a:pPr>
            <a:r>
              <a:rPr spc="195" dirty="0"/>
              <a:t>City</a:t>
            </a:r>
            <a:r>
              <a:rPr spc="-75" dirty="0"/>
              <a:t> </a:t>
            </a:r>
            <a:r>
              <a:rPr spc="135" dirty="0"/>
              <a:t>of</a:t>
            </a:r>
            <a:r>
              <a:rPr spc="-75" dirty="0"/>
              <a:t> </a:t>
            </a:r>
            <a:r>
              <a:rPr spc="225" dirty="0"/>
              <a:t>Yes</a:t>
            </a:r>
            <a:r>
              <a:rPr spc="-75" dirty="0"/>
              <a:t> </a:t>
            </a:r>
            <a:r>
              <a:rPr spc="100" dirty="0"/>
              <a:t>for</a:t>
            </a:r>
            <a:r>
              <a:rPr spc="-75" dirty="0"/>
              <a:t> </a:t>
            </a:r>
            <a:r>
              <a:rPr spc="85" dirty="0"/>
              <a:t>Housing</a:t>
            </a:r>
            <a:r>
              <a:rPr spc="-70" dirty="0"/>
              <a:t> </a:t>
            </a:r>
            <a:r>
              <a:rPr spc="135" dirty="0"/>
              <a:t>Opportunity:</a:t>
            </a:r>
          </a:p>
          <a:p>
            <a:pPr marL="185420" algn="ctr">
              <a:lnSpc>
                <a:spcPct val="100000"/>
              </a:lnSpc>
              <a:spcBef>
                <a:spcPts val="490"/>
              </a:spcBef>
            </a:pPr>
            <a:r>
              <a:rPr spc="175" dirty="0"/>
              <a:t>Elements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337919" y="8184150"/>
            <a:ext cx="3749681" cy="1009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81380" marR="5080" lvl="0" indent="-869315" algn="l" defTabSz="914400" rtl="0" eaLnBrk="1" fontAlgn="auto" latinLnBrk="0" hangingPunct="1">
              <a:lnSpc>
                <a:spcPct val="114399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950" b="0" i="0" u="none" strike="noStrike" kern="1200" cap="none" spc="75" normalizeH="0" baseline="0" noProof="0" dirty="0">
                <a:ln>
                  <a:noFill/>
                </a:ln>
                <a:solidFill>
                  <a:srgbClr val="283482"/>
                </a:solidFill>
                <a:effectLst/>
                <a:uLnTx/>
                <a:uFillTx/>
                <a:latin typeface="Gotham Bold" pitchFamily="50" charset="0"/>
                <a:ea typeface="+mn-ea"/>
                <a:cs typeface="Lucida Sans Unicode"/>
              </a:rPr>
              <a:t>Small</a:t>
            </a:r>
            <a:r>
              <a:rPr kumimoji="0" sz="2950" b="0" i="0" u="none" strike="noStrike" kern="1200" cap="none" spc="-80" normalizeH="0" baseline="0" noProof="0" dirty="0">
                <a:ln>
                  <a:noFill/>
                </a:ln>
                <a:solidFill>
                  <a:srgbClr val="283482"/>
                </a:solidFill>
                <a:effectLst/>
                <a:uLnTx/>
                <a:uFillTx/>
                <a:latin typeface="Gotham Bold" pitchFamily="50" charset="0"/>
                <a:ea typeface="+mn-ea"/>
                <a:cs typeface="Lucida Sans Unicode"/>
              </a:rPr>
              <a:t> </a:t>
            </a:r>
            <a:r>
              <a:rPr kumimoji="0" sz="2950" b="0" i="0" u="none" strike="noStrike" kern="1200" cap="none" spc="65" normalizeH="0" baseline="0" noProof="0" dirty="0">
                <a:ln>
                  <a:noFill/>
                </a:ln>
                <a:solidFill>
                  <a:srgbClr val="283482"/>
                </a:solidFill>
                <a:effectLst/>
                <a:uLnTx/>
                <a:uFillTx/>
                <a:latin typeface="Gotham Bold" pitchFamily="50" charset="0"/>
                <a:ea typeface="+mn-ea"/>
                <a:cs typeface="Lucida Sans Unicode"/>
              </a:rPr>
              <a:t>and</a:t>
            </a:r>
            <a:r>
              <a:rPr kumimoji="0" lang="en-US" sz="2950" b="0" i="0" u="none" strike="noStrike" kern="1200" cap="none" spc="-80" normalizeH="0" baseline="0" noProof="0" dirty="0">
                <a:ln>
                  <a:noFill/>
                </a:ln>
                <a:solidFill>
                  <a:srgbClr val="283482"/>
                </a:solidFill>
                <a:effectLst/>
                <a:uLnTx/>
                <a:uFillTx/>
                <a:latin typeface="Gotham Bold" pitchFamily="50" charset="0"/>
                <a:ea typeface="+mn-ea"/>
                <a:cs typeface="Lucida Sans Unicode"/>
              </a:rPr>
              <a:t> </a:t>
            </a:r>
            <a:r>
              <a:rPr kumimoji="0" sz="2950" b="0" i="0" u="none" strike="noStrike" kern="1200" cap="none" spc="100" normalizeH="0" baseline="0" noProof="0" dirty="0">
                <a:ln>
                  <a:noFill/>
                </a:ln>
                <a:solidFill>
                  <a:srgbClr val="283482"/>
                </a:solidFill>
                <a:effectLst/>
                <a:uLnTx/>
                <a:uFillTx/>
                <a:latin typeface="Gotham Bold" pitchFamily="50" charset="0"/>
                <a:ea typeface="+mn-ea"/>
                <a:cs typeface="Lucida Sans Unicode"/>
              </a:rPr>
              <a:t>Shared </a:t>
            </a:r>
            <a:r>
              <a:rPr kumimoji="0" sz="2950" b="0" i="0" u="none" strike="noStrike" kern="1200" cap="none" spc="-915" normalizeH="0" baseline="0" noProof="0" dirty="0">
                <a:ln>
                  <a:noFill/>
                </a:ln>
                <a:solidFill>
                  <a:srgbClr val="283482"/>
                </a:solidFill>
                <a:effectLst/>
                <a:uLnTx/>
                <a:uFillTx/>
                <a:latin typeface="Gotham Bold" pitchFamily="50" charset="0"/>
                <a:ea typeface="+mn-ea"/>
                <a:cs typeface="Lucida Sans Unicode"/>
              </a:rPr>
              <a:t> </a:t>
            </a:r>
            <a:r>
              <a:rPr kumimoji="0" sz="2950" b="0" i="0" u="none" strike="noStrike" kern="1200" cap="none" spc="30" normalizeH="0" baseline="0" noProof="0" dirty="0">
                <a:ln>
                  <a:noFill/>
                </a:ln>
                <a:solidFill>
                  <a:srgbClr val="283482"/>
                </a:solidFill>
                <a:effectLst/>
                <a:uLnTx/>
                <a:uFillTx/>
                <a:latin typeface="Gotham Bold" pitchFamily="50" charset="0"/>
                <a:ea typeface="+mn-ea"/>
                <a:cs typeface="Lucida Sans Unicode"/>
              </a:rPr>
              <a:t>Housing</a:t>
            </a:r>
            <a:endParaRPr kumimoji="0" sz="29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otham Bold" pitchFamily="50" charset="0"/>
              <a:ea typeface="+mn-ea"/>
              <a:cs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17834255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168649" y="8794171"/>
            <a:ext cx="2114549" cy="56197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n-US" spc="260" dirty="0"/>
              <a:t>Agenda</a:t>
            </a:r>
            <a:endParaRPr spc="315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A8B92F-E98B-DFB6-53F2-74BE6E0CAC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20390" y="2101945"/>
            <a:ext cx="15662808" cy="5355312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Context and the Housing Crisis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Public Review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City Planning Modifications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/>
              <a:t>City Council Review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Q/A – put them in the chat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  <a:tabLst>
                <a:tab pos="3094038" algn="l"/>
              </a:tabLs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5193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168649" y="8794171"/>
            <a:ext cx="2114549" cy="56197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51559" y="989966"/>
            <a:ext cx="12778740" cy="59181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n-US" spc="260" dirty="0"/>
              <a:t>Text Amendment non-ULURP</a:t>
            </a:r>
            <a:endParaRPr spc="315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9E9DE39-9F9F-3BA7-F61F-02EE3512E806}"/>
              </a:ext>
            </a:extLst>
          </p:cNvPr>
          <p:cNvSpPr/>
          <p:nvPr/>
        </p:nvSpPr>
        <p:spPr>
          <a:xfrm>
            <a:off x="838200" y="3467100"/>
            <a:ext cx="2514600" cy="2667000"/>
          </a:xfrm>
          <a:prstGeom prst="ellipse">
            <a:avLst/>
          </a:prstGeom>
          <a:solidFill>
            <a:srgbClr val="17267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Community Board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D20F44F-2403-AFC7-9896-EB04459714B4}"/>
              </a:ext>
            </a:extLst>
          </p:cNvPr>
          <p:cNvSpPr/>
          <p:nvPr/>
        </p:nvSpPr>
        <p:spPr>
          <a:xfrm>
            <a:off x="4038600" y="3505200"/>
            <a:ext cx="2514600" cy="2667000"/>
          </a:xfrm>
          <a:prstGeom prst="ellipse">
            <a:avLst/>
          </a:prstGeom>
          <a:solidFill>
            <a:srgbClr val="17267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Borough President and Borough Board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E866E67-4595-4066-E046-38048DFCD411}"/>
              </a:ext>
            </a:extLst>
          </p:cNvPr>
          <p:cNvSpPr/>
          <p:nvPr/>
        </p:nvSpPr>
        <p:spPr>
          <a:xfrm>
            <a:off x="7239000" y="3505200"/>
            <a:ext cx="2514600" cy="2667000"/>
          </a:xfrm>
          <a:prstGeom prst="ellipse">
            <a:avLst/>
          </a:prstGeom>
          <a:solidFill>
            <a:srgbClr val="17267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City Planning Commission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8B49AB0-D10F-4ED3-152B-E623EA348742}"/>
              </a:ext>
            </a:extLst>
          </p:cNvPr>
          <p:cNvSpPr/>
          <p:nvPr/>
        </p:nvSpPr>
        <p:spPr>
          <a:xfrm>
            <a:off x="10515600" y="3505200"/>
            <a:ext cx="2514600" cy="2667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City Council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3611B8E-0005-CAE1-66F5-01474C647808}"/>
              </a:ext>
            </a:extLst>
          </p:cNvPr>
          <p:cNvSpPr txBox="1"/>
          <p:nvPr/>
        </p:nvSpPr>
        <p:spPr>
          <a:xfrm>
            <a:off x="1066800" y="6743700"/>
            <a:ext cx="251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60 Day Review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May 8</a:t>
            </a:r>
            <a:r>
              <a:rPr lang="en-US" sz="2400" baseline="30000" dirty="0"/>
              <a:t>th</a:t>
            </a:r>
            <a:r>
              <a:rPr lang="en-US" sz="2400" dirty="0"/>
              <a:t> to July 8</a:t>
            </a:r>
            <a:r>
              <a:rPr lang="en-US" sz="2400" baseline="30000" dirty="0"/>
              <a:t>th</a:t>
            </a:r>
            <a:r>
              <a:rPr lang="en-US" sz="2400" dirty="0"/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845413A-AA73-7410-42E2-E9D1CA95EB08}"/>
              </a:ext>
            </a:extLst>
          </p:cNvPr>
          <p:cNvSpPr txBox="1"/>
          <p:nvPr/>
        </p:nvSpPr>
        <p:spPr>
          <a:xfrm>
            <a:off x="3733800" y="6751320"/>
            <a:ext cx="289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60 Day Review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May 8</a:t>
            </a:r>
            <a:r>
              <a:rPr lang="en-US" sz="2400" baseline="30000" dirty="0"/>
              <a:t>th</a:t>
            </a:r>
            <a:r>
              <a:rPr lang="en-US" sz="2400" dirty="0"/>
              <a:t> to July 9</a:t>
            </a:r>
            <a:r>
              <a:rPr lang="en-US" sz="2400" baseline="30000" dirty="0"/>
              <a:t>th</a:t>
            </a:r>
            <a:r>
              <a:rPr lang="en-US" sz="2400" dirty="0"/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12B6C70-AAC9-7F58-CCC2-AA8958C561FC}"/>
              </a:ext>
            </a:extLst>
          </p:cNvPr>
          <p:cNvSpPr txBox="1"/>
          <p:nvPr/>
        </p:nvSpPr>
        <p:spPr>
          <a:xfrm>
            <a:off x="7391400" y="6713220"/>
            <a:ext cx="3352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Unlimited Review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Started July 10</a:t>
            </a:r>
            <a:r>
              <a:rPr lang="en-US" sz="2400" baseline="30000" dirty="0"/>
              <a:t>th</a:t>
            </a:r>
            <a:r>
              <a:rPr lang="en-US" sz="24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Voted September 25</a:t>
            </a:r>
            <a:r>
              <a:rPr lang="en-US" sz="2400" baseline="30000" dirty="0"/>
              <a:t>th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October 3</a:t>
            </a:r>
            <a:r>
              <a:rPr lang="en-US" sz="2400" baseline="30000" dirty="0"/>
              <a:t>rd</a:t>
            </a:r>
            <a:r>
              <a:rPr lang="en-US" sz="2400" dirty="0"/>
              <a:t> submitted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9EB96E9-1247-6CDF-8D91-36404A5D1409}"/>
              </a:ext>
            </a:extLst>
          </p:cNvPr>
          <p:cNvSpPr txBox="1"/>
          <p:nvPr/>
        </p:nvSpPr>
        <p:spPr>
          <a:xfrm>
            <a:off x="10439400" y="6713220"/>
            <a:ext cx="3124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50 Day Review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Additional 15 days for review of modifications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17" name="Right Brace 16">
            <a:extLst>
              <a:ext uri="{FF2B5EF4-FFF2-40B4-BE49-F238E27FC236}">
                <a16:creationId xmlns:a16="http://schemas.microsoft.com/office/drawing/2014/main" id="{8A07DDFD-FB71-013D-86B0-8431839CF6A2}"/>
              </a:ext>
            </a:extLst>
          </p:cNvPr>
          <p:cNvSpPr/>
          <p:nvPr/>
        </p:nvSpPr>
        <p:spPr>
          <a:xfrm rot="16200000">
            <a:off x="3195935" y="624840"/>
            <a:ext cx="923330" cy="51816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36363DC-2C5E-9B4F-3A6C-08D1FC9934F5}"/>
              </a:ext>
            </a:extLst>
          </p:cNvPr>
          <p:cNvSpPr txBox="1"/>
          <p:nvPr/>
        </p:nvSpPr>
        <p:spPr>
          <a:xfrm>
            <a:off x="1447800" y="2247900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172679"/>
                </a:solidFill>
              </a:rPr>
              <a:t>Concurrent</a:t>
            </a:r>
          </a:p>
        </p:txBody>
      </p:sp>
      <p:sp>
        <p:nvSpPr>
          <p:cNvPr id="20" name="Right Brace 19">
            <a:extLst>
              <a:ext uri="{FF2B5EF4-FFF2-40B4-BE49-F238E27FC236}">
                <a16:creationId xmlns:a16="http://schemas.microsoft.com/office/drawing/2014/main" id="{BEC41F7E-71A6-FE95-51F6-C11C5DEF2C95}"/>
              </a:ext>
            </a:extLst>
          </p:cNvPr>
          <p:cNvSpPr/>
          <p:nvPr/>
        </p:nvSpPr>
        <p:spPr>
          <a:xfrm>
            <a:off x="12954000" y="3162300"/>
            <a:ext cx="923330" cy="51816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02DBD20-324D-B1AF-F9C7-E804D06DD8C3}"/>
              </a:ext>
            </a:extLst>
          </p:cNvPr>
          <p:cNvSpPr txBox="1"/>
          <p:nvPr/>
        </p:nvSpPr>
        <p:spPr>
          <a:xfrm>
            <a:off x="14003521" y="3731716"/>
            <a:ext cx="3124200" cy="4154984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City Council public hearing October 21</a:t>
            </a:r>
            <a:r>
              <a:rPr lang="en-US" sz="2400" baseline="30000" dirty="0"/>
              <a:t>st</a:t>
            </a:r>
            <a:r>
              <a:rPr lang="en-US" sz="2400" dirty="0"/>
              <a:t> administration only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City Council Public Hearing October 22</a:t>
            </a:r>
            <a:r>
              <a:rPr lang="en-US" sz="2400" baseline="30000" dirty="0"/>
              <a:t>nd</a:t>
            </a:r>
            <a:r>
              <a:rPr lang="en-US" sz="2400" dirty="0"/>
              <a:t>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Expected vote by early December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22" name="Arrow: Curved Up 21">
            <a:extLst>
              <a:ext uri="{FF2B5EF4-FFF2-40B4-BE49-F238E27FC236}">
                <a16:creationId xmlns:a16="http://schemas.microsoft.com/office/drawing/2014/main" id="{66CBFDA4-D432-353F-544B-956E6935903E}"/>
              </a:ext>
            </a:extLst>
          </p:cNvPr>
          <p:cNvSpPr/>
          <p:nvPr/>
        </p:nvSpPr>
        <p:spPr>
          <a:xfrm>
            <a:off x="3009900" y="5836920"/>
            <a:ext cx="1447800" cy="685800"/>
          </a:xfrm>
          <a:prstGeom prst="curved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Arrow: Curved Up 22">
            <a:extLst>
              <a:ext uri="{FF2B5EF4-FFF2-40B4-BE49-F238E27FC236}">
                <a16:creationId xmlns:a16="http://schemas.microsoft.com/office/drawing/2014/main" id="{CB6CBE6E-6CDD-DF75-B6DE-0EBA1E97A848}"/>
              </a:ext>
            </a:extLst>
          </p:cNvPr>
          <p:cNvSpPr/>
          <p:nvPr/>
        </p:nvSpPr>
        <p:spPr>
          <a:xfrm rot="10800000">
            <a:off x="2962870" y="3162300"/>
            <a:ext cx="1447800" cy="685800"/>
          </a:xfrm>
          <a:prstGeom prst="curvedUpArrow">
            <a:avLst/>
          </a:prstGeom>
          <a:solidFill>
            <a:srgbClr val="172679"/>
          </a:solidFill>
          <a:ln>
            <a:solidFill>
              <a:srgbClr val="17267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367C25E7-BF70-F5AC-4994-049B8C5FA2D5}"/>
              </a:ext>
            </a:extLst>
          </p:cNvPr>
          <p:cNvSpPr/>
          <p:nvPr/>
        </p:nvSpPr>
        <p:spPr>
          <a:xfrm>
            <a:off x="6629400" y="4686300"/>
            <a:ext cx="559609" cy="304800"/>
          </a:xfrm>
          <a:prstGeom prst="rightArrow">
            <a:avLst/>
          </a:prstGeom>
          <a:solidFill>
            <a:srgbClr val="17267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8A90D18B-CC3F-3544-8215-81063DD7FB24}"/>
              </a:ext>
            </a:extLst>
          </p:cNvPr>
          <p:cNvSpPr/>
          <p:nvPr/>
        </p:nvSpPr>
        <p:spPr>
          <a:xfrm>
            <a:off x="9829800" y="4686300"/>
            <a:ext cx="559609" cy="304800"/>
          </a:xfrm>
          <a:prstGeom prst="rightArrow">
            <a:avLst/>
          </a:prstGeom>
          <a:solidFill>
            <a:srgbClr val="17267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7700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168649" y="8794171"/>
            <a:ext cx="2114549" cy="56197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n-US" spc="260" dirty="0"/>
              <a:t>Agenda</a:t>
            </a:r>
            <a:endParaRPr spc="315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A8B92F-E98B-DFB6-53F2-74BE6E0CAC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20390" y="2101945"/>
            <a:ext cx="15662808" cy="5355312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Context and the Housing Crisis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Public Review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City Planning Modifications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City Council Review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/>
              <a:t>Q/A – put them in the chat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  <a:tabLst>
                <a:tab pos="3094038" algn="l"/>
              </a:tabLs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3866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F539B-908B-7EB3-4CFB-521125575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Resources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FA674A-F2E8-E0C4-C410-EB884C8CEF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20390" y="2101945"/>
            <a:ext cx="16058010" cy="4772460"/>
          </a:xfrm>
        </p:spPr>
        <p:txBody>
          <a:bodyPr/>
          <a:lstStyle/>
          <a:p>
            <a:pPr marL="571500" marR="0" indent="-5715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u="sng" dirty="0">
                <a:solidFill>
                  <a:srgbClr val="0563C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  <a:hlinkClick r:id="rId2"/>
              </a:rPr>
              <a:t>City of Yes: Housing Opportunity - CHPC New York (chpcny.org)</a:t>
            </a:r>
            <a:endParaRPr lang="en-US" sz="32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571500" marR="0" indent="-5715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u="sng" dirty="0">
                <a:solidFill>
                  <a:srgbClr val="0563C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  <a:hlinkClick r:id="rId3"/>
              </a:rPr>
              <a:t>City of Yes for Housing Opportunity - DCP (nyc.gov)</a:t>
            </a:r>
            <a:endParaRPr lang="en-US" sz="32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571500" marR="0" indent="-5715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u="sng" dirty="0">
                <a:solidFill>
                  <a:srgbClr val="0563C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  <a:hlinkClick r:id="rId4"/>
              </a:rPr>
              <a:t>City of Yes for Housing - Illustrated Guide (nyc.gov)</a:t>
            </a:r>
            <a:endParaRPr lang="en-US" sz="32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571500" marR="0" indent="-5715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u="sng" dirty="0">
                <a:solidFill>
                  <a:srgbClr val="0563C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  <a:hlinkClick r:id="rId5"/>
              </a:rPr>
              <a:t>City of Yes for Housing Opportunity (arcgis.com)</a:t>
            </a:r>
            <a:endParaRPr lang="en-US" sz="32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>
              <a:lnSpc>
                <a:spcPct val="200000"/>
              </a:lnSpc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527145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ADE9805-4536-5763-FC26-FF1ED6826FC2}"/>
              </a:ext>
            </a:extLst>
          </p:cNvPr>
          <p:cNvSpPr txBox="1"/>
          <p:nvPr/>
        </p:nvSpPr>
        <p:spPr>
          <a:xfrm>
            <a:off x="1905000" y="3009900"/>
            <a:ext cx="150114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172679"/>
                </a:solidFill>
              </a:rPr>
              <a:t>Thank You</a:t>
            </a:r>
          </a:p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4F8CA87-374E-5F48-EACD-0FC2E082D628}"/>
              </a:ext>
            </a:extLst>
          </p:cNvPr>
          <p:cNvSpPr txBox="1"/>
          <p:nvPr/>
        </p:nvSpPr>
        <p:spPr>
          <a:xfrm>
            <a:off x="1143000" y="4991100"/>
            <a:ext cx="6858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172679"/>
                </a:solidFill>
              </a:rPr>
              <a:t>Brian Cook</a:t>
            </a:r>
          </a:p>
          <a:p>
            <a:r>
              <a:rPr lang="en-US" sz="6000" dirty="0">
                <a:solidFill>
                  <a:srgbClr val="172679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Brian@capalino.com</a:t>
            </a:r>
            <a:r>
              <a:rPr lang="en-US" sz="6000" dirty="0">
                <a:solidFill>
                  <a:srgbClr val="172679"/>
                </a:solidFill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866DAA-1E3F-4E0D-F7FA-25E0C5903478}"/>
              </a:ext>
            </a:extLst>
          </p:cNvPr>
          <p:cNvSpPr txBox="1"/>
          <p:nvPr/>
        </p:nvSpPr>
        <p:spPr>
          <a:xfrm>
            <a:off x="10287002" y="4991100"/>
            <a:ext cx="73151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172679"/>
                </a:solidFill>
              </a:rPr>
              <a:t>Richard Barth</a:t>
            </a:r>
          </a:p>
          <a:p>
            <a:r>
              <a:rPr lang="en-US" sz="6000" dirty="0">
                <a:solidFill>
                  <a:srgbClr val="172679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Richard@capalino.com</a:t>
            </a:r>
            <a:r>
              <a:rPr lang="en-US" sz="6000" dirty="0">
                <a:solidFill>
                  <a:srgbClr val="172679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64479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168649" y="8794171"/>
            <a:ext cx="2114549" cy="56197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n-US" spc="260" dirty="0"/>
              <a:t>Housing Crisis	</a:t>
            </a:r>
            <a:endParaRPr spc="315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A8B92F-E98B-DFB6-53F2-74BE6E0CAC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20390" y="2101945"/>
            <a:ext cx="15662808" cy="683264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53% of all renters are rent burdened and 32% are severely rent burdened.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Vacancy Rates for apartments less than $1,500 is under 1%.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Families spend nearly two years in shelters.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Apartment turn over rate is 41% lower than the national average.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Renters live in their apartment for more than 10 years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New York City’s population has increased 6.8 Percent between 2010 and 2020.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From 2010-2023 Housing supply has increased only 4% but jobs increased by 21%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6719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30112" y="428027"/>
            <a:ext cx="11442065" cy="1628139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80"/>
              </a:spcBef>
            </a:pPr>
            <a:r>
              <a:rPr spc="195" dirty="0"/>
              <a:t>City</a:t>
            </a:r>
            <a:r>
              <a:rPr spc="-75" dirty="0"/>
              <a:t> </a:t>
            </a:r>
            <a:r>
              <a:rPr spc="135" dirty="0"/>
              <a:t>of</a:t>
            </a:r>
            <a:r>
              <a:rPr spc="-75" dirty="0"/>
              <a:t> </a:t>
            </a:r>
            <a:r>
              <a:rPr spc="225" dirty="0"/>
              <a:t>Yes</a:t>
            </a:r>
            <a:r>
              <a:rPr spc="-75" dirty="0"/>
              <a:t> </a:t>
            </a:r>
            <a:r>
              <a:rPr spc="100" dirty="0"/>
              <a:t>for</a:t>
            </a:r>
            <a:r>
              <a:rPr spc="-75" dirty="0"/>
              <a:t> </a:t>
            </a:r>
            <a:r>
              <a:rPr spc="85" dirty="0"/>
              <a:t>Housing</a:t>
            </a:r>
            <a:r>
              <a:rPr spc="-70" dirty="0"/>
              <a:t> </a:t>
            </a:r>
            <a:r>
              <a:rPr spc="135" dirty="0"/>
              <a:t>Opportunity:</a:t>
            </a:r>
          </a:p>
          <a:p>
            <a:pPr marL="185420" algn="ctr">
              <a:lnSpc>
                <a:spcPct val="100000"/>
              </a:lnSpc>
              <a:spcBef>
                <a:spcPts val="490"/>
              </a:spcBef>
            </a:pPr>
            <a:r>
              <a:rPr spc="175" dirty="0"/>
              <a:t>Elements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337919" y="8184150"/>
            <a:ext cx="3749681" cy="1009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81380" marR="5080" indent="-869315">
              <a:lnSpc>
                <a:spcPct val="114399"/>
              </a:lnSpc>
              <a:spcBef>
                <a:spcPts val="100"/>
              </a:spcBef>
            </a:pPr>
            <a:r>
              <a:rPr sz="2950" spc="75" dirty="0">
                <a:solidFill>
                  <a:srgbClr val="283482"/>
                </a:solidFill>
                <a:latin typeface="Gotham Bold" pitchFamily="50" charset="0"/>
                <a:cs typeface="Lucida Sans Unicode"/>
              </a:rPr>
              <a:t>Small</a:t>
            </a:r>
            <a:r>
              <a:rPr sz="2950" spc="-80" dirty="0">
                <a:solidFill>
                  <a:srgbClr val="283482"/>
                </a:solidFill>
                <a:latin typeface="Gotham Bold" pitchFamily="50" charset="0"/>
                <a:cs typeface="Lucida Sans Unicode"/>
              </a:rPr>
              <a:t> </a:t>
            </a:r>
            <a:r>
              <a:rPr sz="2950" spc="65" dirty="0">
                <a:solidFill>
                  <a:srgbClr val="283482"/>
                </a:solidFill>
                <a:latin typeface="Gotham Bold" pitchFamily="50" charset="0"/>
                <a:cs typeface="Lucida Sans Unicode"/>
              </a:rPr>
              <a:t>and</a:t>
            </a:r>
            <a:r>
              <a:rPr lang="en-US" sz="2950" spc="-80" dirty="0">
                <a:solidFill>
                  <a:srgbClr val="283482"/>
                </a:solidFill>
                <a:latin typeface="Gotham Bold" pitchFamily="50" charset="0"/>
                <a:cs typeface="Lucida Sans Unicode"/>
              </a:rPr>
              <a:t> </a:t>
            </a:r>
            <a:r>
              <a:rPr sz="2950" spc="100" dirty="0">
                <a:solidFill>
                  <a:srgbClr val="283482"/>
                </a:solidFill>
                <a:latin typeface="Gotham Bold" pitchFamily="50" charset="0"/>
                <a:cs typeface="Lucida Sans Unicode"/>
              </a:rPr>
              <a:t>Shared </a:t>
            </a:r>
            <a:r>
              <a:rPr sz="2950" spc="-915" dirty="0">
                <a:solidFill>
                  <a:srgbClr val="283482"/>
                </a:solidFill>
                <a:latin typeface="Gotham Bold" pitchFamily="50" charset="0"/>
                <a:cs typeface="Lucida Sans Unicode"/>
              </a:rPr>
              <a:t> </a:t>
            </a:r>
            <a:r>
              <a:rPr sz="2950" spc="30" dirty="0">
                <a:solidFill>
                  <a:srgbClr val="283482"/>
                </a:solidFill>
                <a:latin typeface="Gotham Bold" pitchFamily="50" charset="0"/>
                <a:cs typeface="Lucida Sans Unicode"/>
              </a:rPr>
              <a:t>Housing</a:t>
            </a:r>
            <a:endParaRPr sz="2950" dirty="0">
              <a:latin typeface="Gotham Bold" pitchFamily="50" charset="0"/>
              <a:cs typeface="Lucida Sans Unicod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168649" y="8794171"/>
            <a:ext cx="2114549" cy="56197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n-US" spc="260" dirty="0"/>
              <a:t>Welcome - Agenda</a:t>
            </a:r>
            <a:endParaRPr spc="315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A8B92F-E98B-DFB6-53F2-74BE6E0CAC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20390" y="2101945"/>
            <a:ext cx="15662808" cy="5355312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Welcome Context and the Housing Crisis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/>
              <a:t>Public Review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City Planning Modifications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City Council Review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Q/A – put them in the chat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  <a:tabLst>
                <a:tab pos="3094038" algn="l"/>
              </a:tabLs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526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168649" y="8794171"/>
            <a:ext cx="2114549" cy="56197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51559" y="989966"/>
            <a:ext cx="12778740" cy="59181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n-US" spc="260" dirty="0"/>
              <a:t>Text Amendment non-ULURP</a:t>
            </a:r>
            <a:endParaRPr spc="315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9E9DE39-9F9F-3BA7-F61F-02EE3512E806}"/>
              </a:ext>
            </a:extLst>
          </p:cNvPr>
          <p:cNvSpPr/>
          <p:nvPr/>
        </p:nvSpPr>
        <p:spPr>
          <a:xfrm>
            <a:off x="838200" y="3467100"/>
            <a:ext cx="2514600" cy="2667000"/>
          </a:xfrm>
          <a:prstGeom prst="ellipse">
            <a:avLst/>
          </a:prstGeom>
          <a:solidFill>
            <a:srgbClr val="17267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Community Board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D20F44F-2403-AFC7-9896-EB04459714B4}"/>
              </a:ext>
            </a:extLst>
          </p:cNvPr>
          <p:cNvSpPr/>
          <p:nvPr/>
        </p:nvSpPr>
        <p:spPr>
          <a:xfrm>
            <a:off x="4038600" y="3505200"/>
            <a:ext cx="2514600" cy="2667000"/>
          </a:xfrm>
          <a:prstGeom prst="ellipse">
            <a:avLst/>
          </a:prstGeom>
          <a:solidFill>
            <a:srgbClr val="17267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Borough President and Borough Board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E866E67-4595-4066-E046-38048DFCD411}"/>
              </a:ext>
            </a:extLst>
          </p:cNvPr>
          <p:cNvSpPr/>
          <p:nvPr/>
        </p:nvSpPr>
        <p:spPr>
          <a:xfrm>
            <a:off x="7239000" y="3505200"/>
            <a:ext cx="2514600" cy="2667000"/>
          </a:xfrm>
          <a:prstGeom prst="ellipse">
            <a:avLst/>
          </a:prstGeom>
          <a:solidFill>
            <a:srgbClr val="17267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City Planning Commission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8B49AB0-D10F-4ED3-152B-E623EA348742}"/>
              </a:ext>
            </a:extLst>
          </p:cNvPr>
          <p:cNvSpPr/>
          <p:nvPr/>
        </p:nvSpPr>
        <p:spPr>
          <a:xfrm>
            <a:off x="10515600" y="3505200"/>
            <a:ext cx="2514600" cy="2667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City Council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3611B8E-0005-CAE1-66F5-01474C647808}"/>
              </a:ext>
            </a:extLst>
          </p:cNvPr>
          <p:cNvSpPr txBox="1"/>
          <p:nvPr/>
        </p:nvSpPr>
        <p:spPr>
          <a:xfrm>
            <a:off x="1066800" y="6743700"/>
            <a:ext cx="251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60 Day Review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May 8</a:t>
            </a:r>
            <a:r>
              <a:rPr lang="en-US" sz="2400" baseline="30000" dirty="0"/>
              <a:t>th</a:t>
            </a:r>
            <a:r>
              <a:rPr lang="en-US" sz="2400" dirty="0"/>
              <a:t> to July 8</a:t>
            </a:r>
            <a:r>
              <a:rPr lang="en-US" sz="2400" baseline="30000" dirty="0"/>
              <a:t>th</a:t>
            </a:r>
            <a:r>
              <a:rPr lang="en-US" sz="2400" dirty="0"/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845413A-AA73-7410-42E2-E9D1CA95EB08}"/>
              </a:ext>
            </a:extLst>
          </p:cNvPr>
          <p:cNvSpPr txBox="1"/>
          <p:nvPr/>
        </p:nvSpPr>
        <p:spPr>
          <a:xfrm>
            <a:off x="3733800" y="6751320"/>
            <a:ext cx="289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60 Day Review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May 8</a:t>
            </a:r>
            <a:r>
              <a:rPr lang="en-US" sz="2400" baseline="30000" dirty="0"/>
              <a:t>th</a:t>
            </a:r>
            <a:r>
              <a:rPr lang="en-US" sz="2400" dirty="0"/>
              <a:t> to July 9</a:t>
            </a:r>
            <a:r>
              <a:rPr lang="en-US" sz="2400" baseline="30000" dirty="0"/>
              <a:t>th</a:t>
            </a:r>
            <a:r>
              <a:rPr lang="en-US" sz="2400" dirty="0"/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12B6C70-AAC9-7F58-CCC2-AA8958C561FC}"/>
              </a:ext>
            </a:extLst>
          </p:cNvPr>
          <p:cNvSpPr txBox="1"/>
          <p:nvPr/>
        </p:nvSpPr>
        <p:spPr>
          <a:xfrm>
            <a:off x="7391400" y="6713220"/>
            <a:ext cx="3352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Unlimited Review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Started July 10</a:t>
            </a:r>
            <a:r>
              <a:rPr lang="en-US" sz="2400" baseline="30000" dirty="0"/>
              <a:t>th</a:t>
            </a:r>
            <a:r>
              <a:rPr lang="en-US" sz="24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Voted September 25</a:t>
            </a:r>
            <a:r>
              <a:rPr lang="en-US" sz="2400" baseline="30000" dirty="0"/>
              <a:t>th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October 3</a:t>
            </a:r>
            <a:r>
              <a:rPr lang="en-US" sz="2400" baseline="30000" dirty="0"/>
              <a:t>rd</a:t>
            </a:r>
            <a:r>
              <a:rPr lang="en-US" sz="2400" dirty="0"/>
              <a:t> submitted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9EB96E9-1247-6CDF-8D91-36404A5D1409}"/>
              </a:ext>
            </a:extLst>
          </p:cNvPr>
          <p:cNvSpPr txBox="1"/>
          <p:nvPr/>
        </p:nvSpPr>
        <p:spPr>
          <a:xfrm>
            <a:off x="10439400" y="6713220"/>
            <a:ext cx="3124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50 Day Review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Additional 15 days for review of modifications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17" name="Right Brace 16">
            <a:extLst>
              <a:ext uri="{FF2B5EF4-FFF2-40B4-BE49-F238E27FC236}">
                <a16:creationId xmlns:a16="http://schemas.microsoft.com/office/drawing/2014/main" id="{8A07DDFD-FB71-013D-86B0-8431839CF6A2}"/>
              </a:ext>
            </a:extLst>
          </p:cNvPr>
          <p:cNvSpPr/>
          <p:nvPr/>
        </p:nvSpPr>
        <p:spPr>
          <a:xfrm rot="16200000">
            <a:off x="3195935" y="624840"/>
            <a:ext cx="923330" cy="51816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36363DC-2C5E-9B4F-3A6C-08D1FC9934F5}"/>
              </a:ext>
            </a:extLst>
          </p:cNvPr>
          <p:cNvSpPr txBox="1"/>
          <p:nvPr/>
        </p:nvSpPr>
        <p:spPr>
          <a:xfrm>
            <a:off x="1447800" y="2247900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172679"/>
                </a:solidFill>
              </a:rPr>
              <a:t>Concurrent</a:t>
            </a:r>
          </a:p>
        </p:txBody>
      </p:sp>
      <p:sp>
        <p:nvSpPr>
          <p:cNvPr id="20" name="Right Brace 19">
            <a:extLst>
              <a:ext uri="{FF2B5EF4-FFF2-40B4-BE49-F238E27FC236}">
                <a16:creationId xmlns:a16="http://schemas.microsoft.com/office/drawing/2014/main" id="{BEC41F7E-71A6-FE95-51F6-C11C5DEF2C95}"/>
              </a:ext>
            </a:extLst>
          </p:cNvPr>
          <p:cNvSpPr/>
          <p:nvPr/>
        </p:nvSpPr>
        <p:spPr>
          <a:xfrm>
            <a:off x="12954000" y="3162300"/>
            <a:ext cx="923330" cy="51816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02DBD20-324D-B1AF-F9C7-E804D06DD8C3}"/>
              </a:ext>
            </a:extLst>
          </p:cNvPr>
          <p:cNvSpPr txBox="1"/>
          <p:nvPr/>
        </p:nvSpPr>
        <p:spPr>
          <a:xfrm>
            <a:off x="14003521" y="3731716"/>
            <a:ext cx="3124200" cy="4154984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City Council public hearing October 21</a:t>
            </a:r>
            <a:r>
              <a:rPr lang="en-US" sz="2400" baseline="30000" dirty="0"/>
              <a:t>st</a:t>
            </a:r>
            <a:r>
              <a:rPr lang="en-US" sz="2400" dirty="0"/>
              <a:t> administration only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City Council Public Hearing October 22</a:t>
            </a:r>
            <a:r>
              <a:rPr lang="en-US" sz="2400" baseline="30000" dirty="0"/>
              <a:t>nd</a:t>
            </a:r>
            <a:r>
              <a:rPr lang="en-US" sz="2400" dirty="0"/>
              <a:t>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Expected vote by early December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22" name="Arrow: Curved Up 21">
            <a:extLst>
              <a:ext uri="{FF2B5EF4-FFF2-40B4-BE49-F238E27FC236}">
                <a16:creationId xmlns:a16="http://schemas.microsoft.com/office/drawing/2014/main" id="{66CBFDA4-D432-353F-544B-956E6935903E}"/>
              </a:ext>
            </a:extLst>
          </p:cNvPr>
          <p:cNvSpPr/>
          <p:nvPr/>
        </p:nvSpPr>
        <p:spPr>
          <a:xfrm>
            <a:off x="3009900" y="5836920"/>
            <a:ext cx="1447800" cy="685800"/>
          </a:xfrm>
          <a:prstGeom prst="curvedUpArrow">
            <a:avLst/>
          </a:prstGeom>
          <a:solidFill>
            <a:srgbClr val="17267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Arrow: Curved Up 22">
            <a:extLst>
              <a:ext uri="{FF2B5EF4-FFF2-40B4-BE49-F238E27FC236}">
                <a16:creationId xmlns:a16="http://schemas.microsoft.com/office/drawing/2014/main" id="{CB6CBE6E-6CDD-DF75-B6DE-0EBA1E97A848}"/>
              </a:ext>
            </a:extLst>
          </p:cNvPr>
          <p:cNvSpPr/>
          <p:nvPr/>
        </p:nvSpPr>
        <p:spPr>
          <a:xfrm rot="10800000">
            <a:off x="2962870" y="3162300"/>
            <a:ext cx="1447800" cy="685800"/>
          </a:xfrm>
          <a:prstGeom prst="curvedUpArrow">
            <a:avLst/>
          </a:prstGeom>
          <a:solidFill>
            <a:srgbClr val="172679"/>
          </a:solidFill>
          <a:ln>
            <a:solidFill>
              <a:srgbClr val="17267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367C25E7-BF70-F5AC-4994-049B8C5FA2D5}"/>
              </a:ext>
            </a:extLst>
          </p:cNvPr>
          <p:cNvSpPr/>
          <p:nvPr/>
        </p:nvSpPr>
        <p:spPr>
          <a:xfrm>
            <a:off x="6629400" y="4686300"/>
            <a:ext cx="559609" cy="304800"/>
          </a:xfrm>
          <a:prstGeom prst="rightArrow">
            <a:avLst/>
          </a:prstGeom>
          <a:solidFill>
            <a:srgbClr val="17267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8A90D18B-CC3F-3544-8215-81063DD7FB24}"/>
              </a:ext>
            </a:extLst>
          </p:cNvPr>
          <p:cNvSpPr/>
          <p:nvPr/>
        </p:nvSpPr>
        <p:spPr>
          <a:xfrm>
            <a:off x="9829800" y="4686300"/>
            <a:ext cx="559609" cy="304800"/>
          </a:xfrm>
          <a:prstGeom prst="rightArrow">
            <a:avLst/>
          </a:prstGeom>
          <a:solidFill>
            <a:srgbClr val="17267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087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map of different colored squares&#10;&#10;Description automatically generated">
            <a:extLst>
              <a:ext uri="{FF2B5EF4-FFF2-40B4-BE49-F238E27FC236}">
                <a16:creationId xmlns:a16="http://schemas.microsoft.com/office/drawing/2014/main" id="{C28FB886-9EF5-1E37-6735-EBB68AA859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8" t="19951" r="44612" b="8494"/>
          <a:stretch/>
        </p:blipFill>
        <p:spPr>
          <a:xfrm>
            <a:off x="990600" y="1943100"/>
            <a:ext cx="7733030" cy="7924800"/>
          </a:xfrm>
          <a:prstGeom prst="rect">
            <a:avLst/>
          </a:prstGeom>
        </p:spPr>
      </p:pic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168649" y="8794171"/>
            <a:ext cx="2114549" cy="56197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n-US" spc="260" dirty="0"/>
              <a:t>Public </a:t>
            </a:r>
            <a:r>
              <a:rPr spc="275" dirty="0"/>
              <a:t>Review</a:t>
            </a:r>
            <a:endParaRPr spc="315" dirty="0"/>
          </a:p>
        </p:txBody>
      </p:sp>
      <p:sp>
        <p:nvSpPr>
          <p:cNvPr id="8" name="object 8"/>
          <p:cNvSpPr txBox="1">
            <a:spLocks noGrp="1"/>
          </p:cNvSpPr>
          <p:nvPr>
            <p:ph type="body" idx="1"/>
          </p:nvPr>
        </p:nvSpPr>
        <p:spPr>
          <a:xfrm>
            <a:off x="9525000" y="2476500"/>
            <a:ext cx="8190230" cy="3561872"/>
          </a:xfrm>
          <a:prstGeom prst="rect">
            <a:avLst/>
          </a:prstGeom>
        </p:spPr>
        <p:txBody>
          <a:bodyPr vert="horz" wrap="square" lIns="0" tIns="243204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914"/>
              </a:spcBef>
              <a:buFont typeface="Arial" panose="020B0604020202020204" pitchFamily="34" charset="0"/>
              <a:buChar char="•"/>
            </a:pPr>
            <a:r>
              <a:rPr lang="en-US" spc="110" dirty="0"/>
              <a:t>56 out of 59 community boards votes</a:t>
            </a:r>
          </a:p>
          <a:p>
            <a:pPr marL="469900" indent="-457200">
              <a:lnSpc>
                <a:spcPct val="100000"/>
              </a:lnSpc>
              <a:spcBef>
                <a:spcPts val="1914"/>
              </a:spcBef>
              <a:buFont typeface="Arial" panose="020B0604020202020204" pitchFamily="34" charset="0"/>
              <a:buChar char="•"/>
            </a:pPr>
            <a:r>
              <a:rPr lang="en-US" spc="110" dirty="0"/>
              <a:t>18 were favorable, 36 were unfavorable</a:t>
            </a:r>
          </a:p>
          <a:p>
            <a:pPr marL="469900" indent="-457200">
              <a:lnSpc>
                <a:spcPct val="100000"/>
              </a:lnSpc>
              <a:spcBef>
                <a:spcPts val="1914"/>
              </a:spcBef>
              <a:buFont typeface="Arial" panose="020B0604020202020204" pitchFamily="34" charset="0"/>
              <a:buChar char="•"/>
            </a:pPr>
            <a:r>
              <a:rPr lang="en-US" spc="110" dirty="0"/>
              <a:t>Two abstained but issued comments on individual proposals but not the whole. </a:t>
            </a:r>
          </a:p>
          <a:p>
            <a:pPr marL="469900" indent="-457200">
              <a:lnSpc>
                <a:spcPct val="100000"/>
              </a:lnSpc>
              <a:spcBef>
                <a:spcPts val="1914"/>
              </a:spcBef>
              <a:buFont typeface="Arial" panose="020B0604020202020204" pitchFamily="34" charset="0"/>
              <a:buChar char="•"/>
            </a:pPr>
            <a:r>
              <a:rPr lang="en-US" spc="110" dirty="0"/>
              <a:t>4 out of five borough presidents voted in favor with conditions, one voted to oppose</a:t>
            </a:r>
            <a:endParaRPr spc="240" dirty="0"/>
          </a:p>
        </p:txBody>
      </p:sp>
    </p:spTree>
    <p:extLst>
      <p:ext uri="{BB962C8B-B14F-4D97-AF65-F5344CB8AC3E}">
        <p14:creationId xmlns:p14="http://schemas.microsoft.com/office/powerpoint/2010/main" val="5574092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map of different countries/regions&#10;&#10;Description automatically generated">
            <a:extLst>
              <a:ext uri="{FF2B5EF4-FFF2-40B4-BE49-F238E27FC236}">
                <a16:creationId xmlns:a16="http://schemas.microsoft.com/office/drawing/2014/main" id="{3CEAE1C7-87A6-E6F0-4765-0D20C54F5A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2" t="19542" r="48561" b="8292"/>
          <a:stretch/>
        </p:blipFill>
        <p:spPr>
          <a:xfrm>
            <a:off x="852530" y="1943100"/>
            <a:ext cx="7377070" cy="8077200"/>
          </a:xfrm>
          <a:prstGeom prst="rect">
            <a:avLst/>
          </a:prstGeom>
        </p:spPr>
      </p:pic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168649" y="8794171"/>
            <a:ext cx="2114549" cy="56197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n-US" spc="260" dirty="0"/>
              <a:t>Town Center</a:t>
            </a:r>
            <a:endParaRPr spc="315" dirty="0"/>
          </a:p>
        </p:txBody>
      </p:sp>
      <p:sp>
        <p:nvSpPr>
          <p:cNvPr id="8" name="object 8"/>
          <p:cNvSpPr txBox="1">
            <a:spLocks noGrp="1"/>
          </p:cNvSpPr>
          <p:nvPr>
            <p:ph type="body" idx="1"/>
          </p:nvPr>
        </p:nvSpPr>
        <p:spPr>
          <a:xfrm>
            <a:off x="9525000" y="2476500"/>
            <a:ext cx="8190230" cy="5529077"/>
          </a:xfrm>
          <a:prstGeom prst="rect">
            <a:avLst/>
          </a:prstGeom>
        </p:spPr>
        <p:txBody>
          <a:bodyPr vert="horz" wrap="square" lIns="0" tIns="243204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914"/>
              </a:spcBef>
              <a:buFont typeface="Arial" panose="020B0604020202020204" pitchFamily="34" charset="0"/>
              <a:buChar char="•"/>
            </a:pPr>
            <a:r>
              <a:rPr lang="en-US" spc="240" dirty="0"/>
              <a:t>15 expressed support, 11 opposed or opposed with conditions</a:t>
            </a:r>
          </a:p>
          <a:p>
            <a:pPr marL="469900" indent="-457200">
              <a:lnSpc>
                <a:spcPct val="100000"/>
              </a:lnSpc>
              <a:spcBef>
                <a:spcPts val="1914"/>
              </a:spcBef>
              <a:buFont typeface="Arial" panose="020B0604020202020204" pitchFamily="34" charset="0"/>
              <a:buChar char="•"/>
            </a:pPr>
            <a:r>
              <a:rPr lang="en-US" spc="240" dirty="0"/>
              <a:t>Concerns mostly related to change of character</a:t>
            </a:r>
          </a:p>
          <a:p>
            <a:pPr marL="469900" indent="-457200">
              <a:lnSpc>
                <a:spcPct val="100000"/>
              </a:lnSpc>
              <a:spcBef>
                <a:spcPts val="1914"/>
              </a:spcBef>
              <a:buFont typeface="Arial" panose="020B0604020202020204" pitchFamily="34" charset="0"/>
              <a:buChar char="•"/>
            </a:pPr>
            <a:r>
              <a:rPr lang="en-US" spc="240" dirty="0"/>
              <a:t>Brooklyn BP thought there could be greater density and more locations.</a:t>
            </a:r>
          </a:p>
          <a:p>
            <a:pPr marL="469900" indent="-457200">
              <a:lnSpc>
                <a:spcPct val="100000"/>
              </a:lnSpc>
              <a:spcBef>
                <a:spcPts val="1914"/>
              </a:spcBef>
              <a:buFont typeface="Arial" panose="020B0604020202020204" pitchFamily="34" charset="0"/>
              <a:buChar char="•"/>
            </a:pPr>
            <a:r>
              <a:rPr lang="en-US" spc="240" dirty="0"/>
              <a:t>The Bronx BP thought it should be restricted in the location and density.</a:t>
            </a:r>
          </a:p>
          <a:p>
            <a:pPr marL="469900" indent="-457200">
              <a:lnSpc>
                <a:spcPct val="100000"/>
              </a:lnSpc>
              <a:spcBef>
                <a:spcPts val="1914"/>
              </a:spcBef>
              <a:buFont typeface="Arial" panose="020B0604020202020204" pitchFamily="34" charset="0"/>
              <a:buChar char="•"/>
            </a:pPr>
            <a:r>
              <a:rPr lang="en-US" spc="240" dirty="0"/>
              <a:t>The Queens BP suggested more affordability options</a:t>
            </a:r>
            <a:endParaRPr spc="240" dirty="0"/>
          </a:p>
        </p:txBody>
      </p:sp>
    </p:spTree>
    <p:extLst>
      <p:ext uri="{BB962C8B-B14F-4D97-AF65-F5344CB8AC3E}">
        <p14:creationId xmlns:p14="http://schemas.microsoft.com/office/powerpoint/2010/main" val="36993325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168649" y="8794171"/>
            <a:ext cx="2114549" cy="56197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n-US" spc="260" dirty="0"/>
              <a:t>Transit Oriented Development</a:t>
            </a:r>
            <a:endParaRPr spc="315" dirty="0"/>
          </a:p>
        </p:txBody>
      </p:sp>
      <p:sp>
        <p:nvSpPr>
          <p:cNvPr id="8" name="object 8"/>
          <p:cNvSpPr txBox="1">
            <a:spLocks noGrp="1"/>
          </p:cNvSpPr>
          <p:nvPr>
            <p:ph type="body" idx="1"/>
          </p:nvPr>
        </p:nvSpPr>
        <p:spPr>
          <a:xfrm>
            <a:off x="9525000" y="2476500"/>
            <a:ext cx="8190230" cy="4854533"/>
          </a:xfrm>
          <a:prstGeom prst="rect">
            <a:avLst/>
          </a:prstGeom>
        </p:spPr>
        <p:txBody>
          <a:bodyPr vert="horz" wrap="square" lIns="0" tIns="243204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914"/>
              </a:spcBef>
              <a:buFont typeface="Arial" panose="020B0604020202020204" pitchFamily="34" charset="0"/>
              <a:buChar char="•"/>
            </a:pPr>
            <a:r>
              <a:rPr lang="en-US" spc="110" dirty="0"/>
              <a:t>13 supported and 4 supported with conditions. 11 opposed  and 8 opposed with conditions. </a:t>
            </a:r>
          </a:p>
          <a:p>
            <a:pPr marL="469900" indent="-457200">
              <a:lnSpc>
                <a:spcPct val="100000"/>
              </a:lnSpc>
              <a:spcBef>
                <a:spcPts val="1914"/>
              </a:spcBef>
              <a:buFont typeface="Arial" panose="020B0604020202020204" pitchFamily="34" charset="0"/>
              <a:buChar char="•"/>
            </a:pPr>
            <a:r>
              <a:rPr lang="en-US" spc="110" dirty="0"/>
              <a:t>Conditions focused on the change of character, the need for more affordable options, and the distance from the trains.</a:t>
            </a:r>
          </a:p>
          <a:p>
            <a:pPr marL="469900" indent="-457200">
              <a:lnSpc>
                <a:spcPct val="100000"/>
              </a:lnSpc>
              <a:spcBef>
                <a:spcPts val="1914"/>
              </a:spcBef>
              <a:buFont typeface="Arial" panose="020B0604020202020204" pitchFamily="34" charset="0"/>
              <a:buChar char="•"/>
            </a:pPr>
            <a:r>
              <a:rPr lang="en-US" spc="110" dirty="0"/>
              <a:t>The Brooklyn BP expressed a desire to see a larger footprint and greater density.</a:t>
            </a:r>
          </a:p>
          <a:p>
            <a:pPr marL="469900" indent="-457200">
              <a:lnSpc>
                <a:spcPct val="100000"/>
              </a:lnSpc>
              <a:spcBef>
                <a:spcPts val="1914"/>
              </a:spcBef>
              <a:buFont typeface="Arial" panose="020B0604020202020204" pitchFamily="34" charset="0"/>
              <a:buChar char="•"/>
            </a:pPr>
            <a:endParaRPr spc="240" dirty="0"/>
          </a:p>
        </p:txBody>
      </p:sp>
      <p:pic>
        <p:nvPicPr>
          <p:cNvPr id="5" name="Picture 4" descr="A map of different colored countries/regions&#10;&#10;Description automatically generated">
            <a:extLst>
              <a:ext uri="{FF2B5EF4-FFF2-40B4-BE49-F238E27FC236}">
                <a16:creationId xmlns:a16="http://schemas.microsoft.com/office/drawing/2014/main" id="{0A0588D6-4601-DA89-8F48-E694D7DF13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3" t="18939" r="47549" b="7577"/>
          <a:stretch/>
        </p:blipFill>
        <p:spPr>
          <a:xfrm>
            <a:off x="567690" y="1999772"/>
            <a:ext cx="7411039" cy="807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1353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168649" y="8794171"/>
            <a:ext cx="2114549" cy="56197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n-US" spc="260" dirty="0"/>
              <a:t>ADU</a:t>
            </a:r>
            <a:endParaRPr spc="315" dirty="0"/>
          </a:p>
        </p:txBody>
      </p:sp>
      <p:sp>
        <p:nvSpPr>
          <p:cNvPr id="8" name="object 8"/>
          <p:cNvSpPr txBox="1">
            <a:spLocks noGrp="1"/>
          </p:cNvSpPr>
          <p:nvPr>
            <p:ph type="body" idx="1"/>
          </p:nvPr>
        </p:nvSpPr>
        <p:spPr>
          <a:xfrm>
            <a:off x="9525000" y="2476500"/>
            <a:ext cx="8190230" cy="6821738"/>
          </a:xfrm>
          <a:prstGeom prst="rect">
            <a:avLst/>
          </a:prstGeom>
        </p:spPr>
        <p:txBody>
          <a:bodyPr vert="horz" wrap="square" lIns="0" tIns="243204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914"/>
              </a:spcBef>
              <a:buFont typeface="Arial" panose="020B0604020202020204" pitchFamily="34" charset="0"/>
              <a:buChar char="•"/>
            </a:pPr>
            <a:r>
              <a:rPr lang="en-US" spc="110" dirty="0"/>
              <a:t>9 supported and supported 8 with conditions. 15 opposed and 5 opposed with conditions. </a:t>
            </a:r>
          </a:p>
          <a:p>
            <a:pPr marL="469900" indent="-457200">
              <a:lnSpc>
                <a:spcPct val="100000"/>
              </a:lnSpc>
              <a:spcBef>
                <a:spcPts val="1914"/>
              </a:spcBef>
              <a:buFont typeface="Arial" panose="020B0604020202020204" pitchFamily="34" charset="0"/>
              <a:buChar char="•"/>
            </a:pPr>
            <a:r>
              <a:rPr lang="en-US" spc="110" dirty="0"/>
              <a:t>Concerns generally were around safety, large developers taking over the buildings and infrastructure concerns</a:t>
            </a:r>
          </a:p>
          <a:p>
            <a:pPr marL="469900" indent="-457200">
              <a:lnSpc>
                <a:spcPct val="100000"/>
              </a:lnSpc>
              <a:spcBef>
                <a:spcPts val="1914"/>
              </a:spcBef>
              <a:buFont typeface="Arial" panose="020B0604020202020204" pitchFamily="34" charset="0"/>
              <a:buChar char="•"/>
            </a:pPr>
            <a:r>
              <a:rPr lang="en-US" spc="110" dirty="0"/>
              <a:t>BPs who comments included concerns around safety and support for owners making these changes. </a:t>
            </a:r>
          </a:p>
          <a:p>
            <a:pPr marL="469900" indent="-457200">
              <a:lnSpc>
                <a:spcPct val="100000"/>
              </a:lnSpc>
              <a:spcBef>
                <a:spcPts val="1914"/>
              </a:spcBef>
              <a:buFont typeface="Arial" panose="020B0604020202020204" pitchFamily="34" charset="0"/>
              <a:buChar char="•"/>
            </a:pPr>
            <a:r>
              <a:rPr lang="en-US" spc="110" dirty="0"/>
              <a:t>Additionally, the Queens BP noted that there are neighborhoods with sewar system flooding due to rain that should be excluded</a:t>
            </a:r>
          </a:p>
          <a:p>
            <a:pPr marL="469900" indent="-457200">
              <a:lnSpc>
                <a:spcPct val="100000"/>
              </a:lnSpc>
              <a:spcBef>
                <a:spcPts val="1914"/>
              </a:spcBef>
              <a:buFont typeface="Arial" panose="020B0604020202020204" pitchFamily="34" charset="0"/>
              <a:buChar char="•"/>
            </a:pPr>
            <a:endParaRPr spc="240" dirty="0"/>
          </a:p>
        </p:txBody>
      </p:sp>
      <p:pic>
        <p:nvPicPr>
          <p:cNvPr id="6" name="Picture 5" descr="A map of different countries/regions&#10;&#10;Description automatically generated">
            <a:extLst>
              <a:ext uri="{FF2B5EF4-FFF2-40B4-BE49-F238E27FC236}">
                <a16:creationId xmlns:a16="http://schemas.microsoft.com/office/drawing/2014/main" id="{1DC9E0BC-2B53-F445-5D6B-C6EF5F0A64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2" t="19318" r="43137" b="6981"/>
          <a:stretch/>
        </p:blipFill>
        <p:spPr>
          <a:xfrm>
            <a:off x="572770" y="1929155"/>
            <a:ext cx="8763000" cy="8357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2857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308</TotalTime>
  <Words>883</Words>
  <Application>Microsoft Office PowerPoint</Application>
  <PresentationFormat>Custom</PresentationFormat>
  <Paragraphs>156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Aptos</vt:lpstr>
      <vt:lpstr>Arial</vt:lpstr>
      <vt:lpstr>Calibri</vt:lpstr>
      <vt:lpstr>Gotham Bold</vt:lpstr>
      <vt:lpstr>Lucida Sans Unicode</vt:lpstr>
      <vt:lpstr>Trebuchet MS</vt:lpstr>
      <vt:lpstr>Office Theme</vt:lpstr>
      <vt:lpstr>1_Office Theme</vt:lpstr>
      <vt:lpstr>Welcome - Agenda</vt:lpstr>
      <vt:lpstr>Housing Crisis </vt:lpstr>
      <vt:lpstr>City of Yes for Housing Opportunity: Elements</vt:lpstr>
      <vt:lpstr>Welcome - Agenda</vt:lpstr>
      <vt:lpstr>Text Amendment non-ULURP</vt:lpstr>
      <vt:lpstr>Public Review</vt:lpstr>
      <vt:lpstr>Town Center</vt:lpstr>
      <vt:lpstr>Transit Oriented Development</vt:lpstr>
      <vt:lpstr>ADU</vt:lpstr>
      <vt:lpstr>UAP</vt:lpstr>
      <vt:lpstr>Residential Conversions</vt:lpstr>
      <vt:lpstr>Parking</vt:lpstr>
      <vt:lpstr>Agenda</vt:lpstr>
      <vt:lpstr>City of Yes for Housing Opportunity: Elements</vt:lpstr>
      <vt:lpstr>Agenda</vt:lpstr>
      <vt:lpstr>Text Amendment non-ULURP</vt:lpstr>
      <vt:lpstr>Agenda</vt:lpstr>
      <vt:lpstr>Additional Resources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Additional info for City of Yes</dc:title>
  <dc:creator>Laura Gruberg</dc:creator>
  <cp:keywords>DAGTqCnBXz8,BABKU6gvShE</cp:keywords>
  <cp:lastModifiedBy>Laura Gruberg</cp:lastModifiedBy>
  <cp:revision>10</cp:revision>
  <dcterms:created xsi:type="dcterms:W3CDTF">2024-10-16T20:50:11Z</dcterms:created>
  <dcterms:modified xsi:type="dcterms:W3CDTF">2024-10-17T19:41:03Z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2024-10-16T00:00:00Z</vt:filetime>
  </property>
  <property fmtid="{D5CDD505-2E9C-101B-9397-08002B2CF9AE}" pid="3" name="Creator">
    <vt:lpwstr>Canva</vt:lpwstr>
  </property>
  <property fmtid="{D5CDD505-2E9C-101B-9397-08002B2CF9AE}" pid="4" name="LastSaved">
    <vt:filetime>2024-10-16T00:00:00Z</vt:filetime>
  </property>
</Properties>
</file>